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1785" r:id="rId2"/>
    <p:sldId id="1503" r:id="rId3"/>
    <p:sldId id="1786" r:id="rId4"/>
    <p:sldId id="1495" r:id="rId5"/>
    <p:sldId id="1983" r:id="rId6"/>
    <p:sldId id="1799" r:id="rId7"/>
    <p:sldId id="1571" r:id="rId8"/>
    <p:sldId id="1984" r:id="rId9"/>
    <p:sldId id="1985" r:id="rId10"/>
    <p:sldId id="1500" r:id="rId11"/>
    <p:sldId id="1570" r:id="rId12"/>
    <p:sldId id="1585" r:id="rId13"/>
    <p:sldId id="1800" r:id="rId14"/>
    <p:sldId id="1801" r:id="rId15"/>
    <p:sldId id="1509" r:id="rId16"/>
    <p:sldId id="1510" r:id="rId17"/>
    <p:sldId id="1772" r:id="rId18"/>
    <p:sldId id="1805" r:id="rId19"/>
    <p:sldId id="1555" r:id="rId20"/>
    <p:sldId id="1815" r:id="rId21"/>
    <p:sldId id="1827" r:id="rId22"/>
    <p:sldId id="1858" r:id="rId23"/>
    <p:sldId id="1848" r:id="rId24"/>
    <p:sldId id="1868" r:id="rId25"/>
    <p:sldId id="1992" r:id="rId26"/>
    <p:sldId id="1993" r:id="rId27"/>
    <p:sldId id="1692" r:id="rId28"/>
    <p:sldId id="2001" r:id="rId29"/>
    <p:sldId id="1756" r:id="rId30"/>
    <p:sldId id="1995" r:id="rId31"/>
    <p:sldId id="1997" r:id="rId32"/>
    <p:sldId id="1750" r:id="rId33"/>
    <p:sldId id="1754" r:id="rId34"/>
    <p:sldId id="1762" r:id="rId35"/>
    <p:sldId id="1549" r:id="rId36"/>
    <p:sldId id="1743" r:id="rId37"/>
    <p:sldId id="1744" r:id="rId38"/>
    <p:sldId id="1747" r:id="rId39"/>
    <p:sldId id="1998" r:id="rId40"/>
    <p:sldId id="1898" r:id="rId41"/>
    <p:sldId id="1548" r:id="rId42"/>
    <p:sldId id="1757" r:id="rId43"/>
    <p:sldId id="1759" r:id="rId44"/>
    <p:sldId id="1818" r:id="rId45"/>
    <p:sldId id="1819" r:id="rId46"/>
    <p:sldId id="1820" r:id="rId47"/>
    <p:sldId id="1999" r:id="rId48"/>
    <p:sldId id="2000" r:id="rId49"/>
    <p:sldId id="2002" r:id="rId50"/>
    <p:sldId id="2008" r:id="rId51"/>
    <p:sldId id="2007" r:id="rId52"/>
    <p:sldId id="1886" r:id="rId53"/>
    <p:sldId id="1770" r:id="rId54"/>
    <p:sldId id="1776" r:id="rId55"/>
    <p:sldId id="1777" r:id="rId56"/>
    <p:sldId id="1889" r:id="rId57"/>
    <p:sldId id="1790" r:id="rId58"/>
    <p:sldId id="1788" r:id="rId59"/>
    <p:sldId id="1901" r:id="rId60"/>
    <p:sldId id="2010" r:id="rId61"/>
    <p:sldId id="2014" r:id="rId62"/>
    <p:sldId id="2016" r:id="rId63"/>
    <p:sldId id="2017" r:id="rId64"/>
    <p:sldId id="2020" r:id="rId65"/>
    <p:sldId id="2021" r:id="rId66"/>
    <p:sldId id="2023" r:id="rId67"/>
    <p:sldId id="2024" r:id="rId68"/>
    <p:sldId id="2025" r:id="rId69"/>
    <p:sldId id="1913" r:id="rId70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DFDC5"/>
    <a:srgbClr val="0033CC"/>
    <a:srgbClr val="E6F4CE"/>
    <a:srgbClr val="99FF66"/>
    <a:srgbClr val="D2FCC6"/>
    <a:srgbClr val="CCFFFF"/>
    <a:srgbClr val="FFCCCC"/>
    <a:srgbClr val="FDF4A1"/>
    <a:srgbClr val="99FFCC"/>
    <a:srgbClr val="D3FD9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4757" autoAdjust="0"/>
    <p:restoredTop sz="98843" autoAdjust="0"/>
  </p:normalViewPr>
  <p:slideViewPr>
    <p:cSldViewPr>
      <p:cViewPr varScale="1">
        <p:scale>
          <a:sx n="53" d="100"/>
          <a:sy n="53" d="100"/>
        </p:scale>
        <p:origin x="-86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4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ED9537-DCBB-4B19-9FD8-C85B85CE4939}" type="datetimeFigureOut">
              <a:rPr lang="en-US"/>
              <a:pPr>
                <a:defRPr/>
              </a:pPr>
              <a:t>8/22/2019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498CF14-4F9D-45A2-B0A0-DEA766371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1652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35570-0227-4589-8997-17A3650DFD5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278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E947-4AF0-431C-B8E3-683EBA230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19AAD-7938-4A24-8B6A-E6F460AA3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1C91B-CF1F-4AB3-9AFE-9C07F1C38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B261-3E31-49FA-9866-C45E5A267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02BA0-FFB3-40D2-8700-AC930C524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709B0-4E30-49C7-BF5A-DD611BBF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16390-E86B-4B9E-901A-0A674AB8F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EF6C4-2F6C-483A-8F30-D4AF5F654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850A0-9405-45F8-9145-D21903216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C17E6-4EC6-4661-98A0-698C52A9C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8CAF-EB61-4575-ADA8-A5B9381EF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B6CB1-3F52-4306-B91D-754751A2A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955C9B5-8C60-45DC-B2BD-3C589E35D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58028"/>
            <a:ext cx="71627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PHÒNG GIÁO DỤC VÀ ĐÀO TẠO QUẬN GÒ VẤP</a:t>
            </a:r>
          </a:p>
          <a:p>
            <a:pPr algn="ctr"/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72272" y="1676400"/>
            <a:ext cx="8229600" cy="319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indent="0" algn="ctr">
              <a:buNone/>
            </a:pPr>
            <a:endParaRPr lang="en-US" altLang="en-US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3200" b="1" dirty="0" smtClean="0">
                <a:solidFill>
                  <a:srgbClr val="FF0000"/>
                </a:solidFill>
              </a:rPr>
              <a:t>RÚT KINH NGHIỆM THỰC HIỆN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3200" b="1" dirty="0" smtClean="0">
                <a:solidFill>
                  <a:srgbClr val="FF0000"/>
                </a:solidFill>
              </a:rPr>
              <a:t>CHƯƠNG TRÌNH GIÁO DỤC MẦM NON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3200" b="1" dirty="0" smtClean="0">
                <a:solidFill>
                  <a:srgbClr val="FF0000"/>
                </a:solidFill>
              </a:rPr>
              <a:t>NĂM </a:t>
            </a:r>
            <a:r>
              <a:rPr lang="en-US" altLang="en-US" sz="3200" b="1" dirty="0">
                <a:solidFill>
                  <a:srgbClr val="FF0000"/>
                </a:solidFill>
              </a:rPr>
              <a:t>HỌC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2018 - 2019</a:t>
            </a:r>
          </a:p>
          <a:p>
            <a:pPr marL="0" indent="0" algn="ctr">
              <a:buNone/>
            </a:pPr>
            <a:endParaRPr lang="en-US" altLang="en-US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sz="26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altLang="en-US" sz="2600" b="1" dirty="0" err="1" smtClean="0">
                <a:solidFill>
                  <a:srgbClr val="0000FF"/>
                </a:solidFill>
              </a:rPr>
              <a:t>Tháng</a:t>
            </a:r>
            <a:r>
              <a:rPr lang="en-US" altLang="en-US" sz="2600" b="1" dirty="0" smtClean="0">
                <a:solidFill>
                  <a:srgbClr val="0000FF"/>
                </a:solidFill>
              </a:rPr>
              <a:t> 8/2019</a:t>
            </a:r>
          </a:p>
          <a:p>
            <a:pPr marL="0" indent="0" algn="ctr">
              <a:buNone/>
            </a:pPr>
            <a:endParaRPr lang="en-US" alt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sz="3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309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" y="1116562"/>
            <a:ext cx="8305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43000" y="304800"/>
            <a:ext cx="6858000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TRANG BỊ ĐỒ DÙNG ĐỒ CHƠI LỚP MẪU GIÁO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1108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560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7967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G_2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0" y="321864"/>
            <a:ext cx="809451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itle 1"/>
          <p:cNvSpPr>
            <a:spLocks/>
          </p:cNvSpPr>
          <p:nvPr/>
        </p:nvSpPr>
        <p:spPr bwMode="auto">
          <a:xfrm>
            <a:off x="1219200" y="152400"/>
            <a:ext cx="68580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thiết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smtClean="0"/>
              <a:t>ở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năng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60844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001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749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2" y="680112"/>
            <a:ext cx="806631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49275"/>
            <a:ext cx="8243888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2946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dfca582995c7c02254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666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f04d2380cdd52841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441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0229"/>
            <a:ext cx="4127310" cy="550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7" y="510653"/>
            <a:ext cx="4426993" cy="5902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94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5943600" cy="808038"/>
          </a:xfrm>
        </p:spPr>
        <p:txBody>
          <a:bodyPr/>
          <a:lstStyle/>
          <a:p>
            <a:pPr algn="just"/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1.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Xây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dựng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môi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trường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dục</a:t>
            </a:r>
            <a:endParaRPr lang="en-US" sz="2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1295400"/>
            <a:ext cx="7992532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sz="2800" b="1" dirty="0" smtClean="0"/>
              <a:t>	</a:t>
            </a:r>
            <a:r>
              <a:rPr lang="vi-VN" sz="2400" b="1" dirty="0" smtClean="0">
                <a:solidFill>
                  <a:srgbClr val="0000FF"/>
                </a:solidFill>
              </a:rPr>
              <a:t>Ưu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điểm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, </a:t>
            </a:r>
            <a:r>
              <a:rPr lang="en-US" sz="2400" b="1" dirty="0" err="1"/>
              <a:t>khu</a:t>
            </a:r>
            <a:r>
              <a:rPr lang="en-US" sz="2400" b="1" dirty="0"/>
              <a:t> </a:t>
            </a:r>
            <a:r>
              <a:rPr lang="en-US" sz="2400" b="1" dirty="0" err="1"/>
              <a:t>vực</a:t>
            </a:r>
            <a:r>
              <a:rPr lang="en-US" sz="2400" b="1" dirty="0"/>
              <a:t> </a:t>
            </a:r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trời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xác</a:t>
            </a:r>
            <a:r>
              <a:rPr lang="en-US" sz="2400" b="1" dirty="0"/>
              <a:t> </a:t>
            </a:r>
            <a:r>
              <a:rPr lang="en-US" sz="2400" b="1" dirty="0" err="1"/>
              <a:t>định</a:t>
            </a:r>
            <a:r>
              <a:rPr lang="en-US" sz="2400" b="1" dirty="0"/>
              <a:t> </a:t>
            </a:r>
            <a:r>
              <a:rPr lang="en-US" sz="2400" b="1" dirty="0" err="1"/>
              <a:t>rõ</a:t>
            </a:r>
            <a:r>
              <a:rPr lang="en-US" sz="2400" b="1" dirty="0"/>
              <a:t> </a:t>
            </a:r>
            <a:r>
              <a:rPr lang="en-US" sz="2400" b="1" dirty="0" err="1"/>
              <a:t>ràng</a:t>
            </a:r>
            <a:r>
              <a:rPr lang="en-US" sz="2400" b="1" dirty="0"/>
              <a:t>; </a:t>
            </a:r>
            <a:r>
              <a:rPr lang="en-US" sz="2400" b="1" dirty="0" err="1"/>
              <a:t>khu</a:t>
            </a:r>
            <a:r>
              <a:rPr lang="en-US" sz="2400" b="1" dirty="0"/>
              <a:t> </a:t>
            </a:r>
            <a:r>
              <a:rPr lang="en-US" sz="2400" b="1" dirty="0" err="1"/>
              <a:t>vực</a:t>
            </a:r>
            <a:r>
              <a:rPr lang="en-US" sz="2400" b="1" dirty="0"/>
              <a:t> </a:t>
            </a:r>
            <a:r>
              <a:rPr lang="en-US" sz="2400" b="1" dirty="0" err="1"/>
              <a:t>vườn</a:t>
            </a:r>
            <a:r>
              <a:rPr lang="en-US" sz="2400" b="1" dirty="0"/>
              <a:t> </a:t>
            </a:r>
            <a:r>
              <a:rPr lang="en-US" sz="2400" b="1" dirty="0" err="1"/>
              <a:t>cây</a:t>
            </a:r>
            <a:r>
              <a:rPr lang="en-US" sz="2400" b="1" dirty="0"/>
              <a:t>, </a:t>
            </a:r>
            <a:r>
              <a:rPr lang="en-US" sz="2400" b="1" dirty="0" err="1"/>
              <a:t>vườn</a:t>
            </a:r>
            <a:r>
              <a:rPr lang="en-US" sz="2400" b="1" dirty="0"/>
              <a:t> </a:t>
            </a:r>
            <a:r>
              <a:rPr lang="en-US" sz="2400" b="1" dirty="0" err="1" smtClean="0"/>
              <a:t>rau</a:t>
            </a:r>
            <a:r>
              <a:rPr lang="en-US" sz="2400" b="1" dirty="0" smtClean="0"/>
              <a:t>… </a:t>
            </a:r>
            <a:r>
              <a:rPr lang="en-US" sz="2400" b="1" dirty="0" err="1" smtClean="0"/>
              <a:t>phù</a:t>
            </a:r>
            <a:r>
              <a:rPr lang="en-US" sz="2400" b="1" dirty="0" smtClean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đảm</a:t>
            </a:r>
            <a:r>
              <a:rPr lang="en-US" sz="2400" b="1" dirty="0"/>
              <a:t> </a:t>
            </a:r>
            <a:r>
              <a:rPr lang="en-US" sz="2400" b="1" dirty="0" err="1"/>
              <a:t>bảo</a:t>
            </a:r>
            <a:r>
              <a:rPr lang="en-US" sz="2400" b="1" dirty="0"/>
              <a:t> an </a:t>
            </a:r>
            <a:r>
              <a:rPr lang="en-US" sz="2400" b="1" dirty="0" err="1"/>
              <a:t>toàn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 smtClean="0"/>
              <a:t>trẻ</a:t>
            </a:r>
            <a:endParaRPr lang="en-US" sz="2400" b="1" dirty="0" smtClean="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Tận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điều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kiện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ngoài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tổ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tăng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cường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động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trẻ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gắn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môi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trường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thiên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nhiên</a:t>
            </a:r>
            <a:r>
              <a:rPr lang="en-US" sz="2400" b="1" dirty="0" smtClean="0"/>
              <a:t>.</a:t>
            </a:r>
          </a:p>
          <a:p>
            <a:pPr lvl="0" algn="just">
              <a:lnSpc>
                <a:spcPct val="150000"/>
              </a:lnSpc>
              <a:buFontTx/>
              <a:buChar char="-"/>
            </a:pPr>
            <a:endParaRPr lang="en-US" sz="2400" b="1" dirty="0" smtClean="0"/>
          </a:p>
          <a:p>
            <a:pPr lvl="0" algn="just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42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\AppData\Local\Temp\Rar$DIa5360.8196\Pic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44" y="387350"/>
            <a:ext cx="7984455" cy="601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72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B7F4BC-FDE5-46DE-88E7-092A8F621EA2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391400" cy="5635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en-US" altLang="en-US" sz="32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276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273654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1219200"/>
            <a:ext cx="334292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NỘI DUNG </a:t>
            </a:r>
            <a:endParaRPr lang="en-US" dirty="0">
              <a:solidFill>
                <a:srgbClr val="FF505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436752"/>
          </a:xfrm>
        </p:spPr>
        <p:txBody>
          <a:bodyPr/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2800" b="1" dirty="0" err="1" smtClean="0"/>
              <a:t>Xây</a:t>
            </a:r>
            <a:r>
              <a:rPr lang="en-US" sz="2800" b="1" dirty="0" smtClean="0"/>
              <a:t> </a:t>
            </a:r>
            <a:r>
              <a:rPr lang="en-US" sz="2800" b="1" dirty="0" err="1"/>
              <a:t>dựng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giáo</a:t>
            </a:r>
            <a:r>
              <a:rPr lang="en-US" sz="2800" b="1" dirty="0"/>
              <a:t> </a:t>
            </a:r>
            <a:r>
              <a:rPr lang="en-US" sz="2800" b="1" dirty="0" err="1" smtClean="0"/>
              <a:t>dục</a:t>
            </a:r>
            <a:endParaRPr lang="en-US" sz="2800" dirty="0"/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chuyên</a:t>
            </a:r>
            <a:r>
              <a:rPr lang="en-US" sz="2800" b="1" dirty="0"/>
              <a:t> </a:t>
            </a:r>
            <a:r>
              <a:rPr lang="en-US" sz="2800" b="1" dirty="0" err="1" smtClean="0"/>
              <a:t>đề</a:t>
            </a:r>
            <a:endParaRPr lang="en-US" sz="2800" b="1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800" b="1" dirty="0" smtClean="0"/>
              <a:t>3. </a:t>
            </a:r>
            <a:r>
              <a:rPr lang="en-US" sz="2800" b="1" dirty="0" err="1" smtClean="0"/>
              <a:t>Phương</a:t>
            </a:r>
            <a:r>
              <a:rPr lang="en-US" sz="2800" b="1" dirty="0" smtClean="0"/>
              <a:t> </a:t>
            </a:r>
            <a:r>
              <a:rPr lang="en-US" sz="2800" b="1" dirty="0" err="1"/>
              <a:t>hướng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gian</a:t>
            </a:r>
            <a:r>
              <a:rPr lang="en-US" sz="2800" b="1" dirty="0"/>
              <a:t> </a:t>
            </a:r>
            <a:r>
              <a:rPr lang="en-US" sz="2800" b="1" dirty="0" err="1"/>
              <a:t>tới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0714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763" y="45720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Tồn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400" b="1" i="1" dirty="0">
                <a:solidFill>
                  <a:srgbClr val="0033CC"/>
                </a:solidFill>
              </a:rPr>
              <a:t>+ Môi trường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trong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lớp</a:t>
            </a:r>
            <a:endParaRPr lang="en-US" sz="2400" dirty="0">
              <a:solidFill>
                <a:srgbClr val="0033CC"/>
              </a:solidFill>
            </a:endParaRPr>
          </a:p>
          <a:p>
            <a:pPr marL="0" lvl="0" indent="457200" algn="just">
              <a:lnSpc>
                <a:spcPct val="130000"/>
              </a:lnSpc>
              <a:buNone/>
            </a:pPr>
            <a:r>
              <a:rPr lang="en-US" sz="2400" b="1" dirty="0" err="1"/>
              <a:t>Môi</a:t>
            </a:r>
            <a:r>
              <a:rPr lang="en-US" sz="2400" b="1" dirty="0"/>
              <a:t> </a:t>
            </a:r>
            <a:r>
              <a:rPr lang="en-US" sz="2400" b="1" dirty="0" err="1"/>
              <a:t>trường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dục</a:t>
            </a:r>
            <a:r>
              <a:rPr lang="en-US" sz="2400" b="1" dirty="0"/>
              <a:t> </a:t>
            </a:r>
            <a:r>
              <a:rPr lang="en-US" sz="2400" b="1" dirty="0" err="1"/>
              <a:t>tại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trường</a:t>
            </a:r>
            <a:r>
              <a:rPr lang="en-US" sz="2400" b="1" dirty="0"/>
              <a:t> </a:t>
            </a:r>
            <a:r>
              <a:rPr lang="en-US" sz="2400" b="1" dirty="0" err="1"/>
              <a:t>vẫn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mang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, </a:t>
            </a:r>
            <a:r>
              <a:rPr lang="en-US" sz="2400" b="1" dirty="0" err="1" smtClean="0"/>
              <a:t>chưa</a:t>
            </a:r>
            <a:r>
              <a:rPr lang="en-US" sz="2400" b="1" dirty="0" smtClean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tuổi</a:t>
            </a:r>
            <a:r>
              <a:rPr lang="en-US" sz="2400" b="1" dirty="0"/>
              <a:t> (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 smtClean="0"/>
              <a:t>trẻ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góc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phân</a:t>
            </a:r>
            <a:r>
              <a:rPr lang="en-US" sz="2400" b="1" dirty="0" smtClean="0"/>
              <a:t> </a:t>
            </a:r>
            <a:r>
              <a:rPr lang="en-US" sz="2400" b="1" dirty="0" err="1"/>
              <a:t>vai</a:t>
            </a:r>
            <a:r>
              <a:rPr lang="en-US" sz="2400" b="1" dirty="0"/>
              <a:t>,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lớp</a:t>
            </a:r>
            <a:r>
              <a:rPr lang="en-US" sz="2400" b="1" dirty="0"/>
              <a:t>….); </a:t>
            </a:r>
            <a:r>
              <a:rPr lang="en-US" sz="2400" b="1" dirty="0" err="1"/>
              <a:t>thiếu</a:t>
            </a:r>
            <a:r>
              <a:rPr lang="en-US" sz="2400" b="1" dirty="0"/>
              <a:t> </a:t>
            </a:r>
            <a:r>
              <a:rPr lang="en-US" sz="2400" b="1" dirty="0" err="1"/>
              <a:t>kệ</a:t>
            </a:r>
            <a:r>
              <a:rPr lang="en-US" sz="2400" b="1" dirty="0"/>
              <a:t> </a:t>
            </a:r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 smtClean="0"/>
              <a:t>tập</a:t>
            </a:r>
            <a:r>
              <a:rPr lang="en-US" sz="2400" b="1" dirty="0"/>
              <a:t>;</a:t>
            </a:r>
            <a:r>
              <a:rPr lang="en-US" sz="2400" b="1" dirty="0" smtClean="0"/>
              <a:t> </a:t>
            </a:r>
            <a:r>
              <a:rPr lang="en-US" sz="2400" b="1" dirty="0" err="1"/>
              <a:t>sắp</a:t>
            </a:r>
            <a:r>
              <a:rPr lang="en-US" sz="2400" b="1" dirty="0"/>
              <a:t> </a:t>
            </a:r>
            <a:r>
              <a:rPr lang="en-US" sz="2400" b="1" dirty="0" err="1"/>
              <a:t>xếp</a:t>
            </a:r>
            <a:r>
              <a:rPr lang="en-US" sz="2400" b="1" dirty="0"/>
              <a:t> </a:t>
            </a:r>
            <a:r>
              <a:rPr lang="en-US" sz="2400" b="1" dirty="0" err="1" smtClean="0"/>
              <a:t>đồ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dùng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đồ</a:t>
            </a:r>
            <a:r>
              <a:rPr lang="en-US" sz="2400" b="1" dirty="0" smtClean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gọn</a:t>
            </a:r>
            <a:r>
              <a:rPr lang="en-US" sz="2400" b="1" dirty="0"/>
              <a:t> </a:t>
            </a:r>
            <a:r>
              <a:rPr lang="en-US" sz="2400" b="1" dirty="0" err="1"/>
              <a:t>gàng</a:t>
            </a:r>
            <a:r>
              <a:rPr lang="en-US" sz="2400" b="1" dirty="0"/>
              <a:t>,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…(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lắp</a:t>
            </a:r>
            <a:r>
              <a:rPr lang="en-US" sz="2400" b="1" dirty="0"/>
              <a:t> </a:t>
            </a:r>
            <a:r>
              <a:rPr lang="en-US" sz="2400" b="1" dirty="0" err="1"/>
              <a:t>ráp</a:t>
            </a:r>
            <a:r>
              <a:rPr lang="en-US" sz="2400" b="1" dirty="0"/>
              <a:t> </a:t>
            </a:r>
            <a:r>
              <a:rPr lang="en-US" sz="2400" b="1" dirty="0" smtClean="0"/>
              <a:t>ở </a:t>
            </a:r>
            <a:r>
              <a:rPr lang="en-US" sz="2400" b="1" dirty="0" err="1" smtClean="0"/>
              <a:t>kệ</a:t>
            </a:r>
            <a:r>
              <a:rPr lang="en-US" sz="2400" b="1" dirty="0" smtClean="0"/>
              <a:t> </a:t>
            </a:r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;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khối</a:t>
            </a:r>
            <a:r>
              <a:rPr lang="en-US" sz="2400" b="1" dirty="0"/>
              <a:t> </a:t>
            </a:r>
            <a:r>
              <a:rPr lang="en-US" sz="2400" b="1" dirty="0" err="1"/>
              <a:t>gỗ</a:t>
            </a:r>
            <a:r>
              <a:rPr lang="en-US" sz="2400" b="1" dirty="0"/>
              <a:t>, </a:t>
            </a:r>
            <a:r>
              <a:rPr lang="en-US" sz="2400" b="1" dirty="0" err="1"/>
              <a:t>mút</a:t>
            </a:r>
            <a:r>
              <a:rPr lang="en-US" sz="2400" b="1" dirty="0"/>
              <a:t> </a:t>
            </a:r>
            <a:r>
              <a:rPr lang="en-US" sz="2400" b="1" dirty="0" err="1"/>
              <a:t>xốp</a:t>
            </a:r>
            <a:r>
              <a:rPr lang="en-US" sz="2400" b="1" dirty="0"/>
              <a:t>…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chuyển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lớp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);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búp</a:t>
            </a:r>
            <a:r>
              <a:rPr lang="en-US" sz="2400" b="1" dirty="0"/>
              <a:t> </a:t>
            </a:r>
            <a:r>
              <a:rPr lang="en-US" sz="2400" b="1" dirty="0" err="1"/>
              <a:t>bê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tóc</a:t>
            </a:r>
            <a:r>
              <a:rPr lang="en-US" sz="2400" b="1" dirty="0"/>
              <a:t>, </a:t>
            </a:r>
            <a:r>
              <a:rPr lang="en-US" sz="2400" b="1" dirty="0" err="1"/>
              <a:t>thú</a:t>
            </a:r>
            <a:r>
              <a:rPr lang="en-US" sz="2400" b="1" dirty="0"/>
              <a:t> </a:t>
            </a:r>
            <a:r>
              <a:rPr lang="en-US" sz="2400" b="1" dirty="0" err="1"/>
              <a:t>nhồi</a:t>
            </a:r>
            <a:r>
              <a:rPr lang="en-US" sz="2400" b="1" dirty="0"/>
              <a:t> </a:t>
            </a:r>
            <a:r>
              <a:rPr lang="en-US" sz="2400" b="1" dirty="0" err="1"/>
              <a:t>bông</a:t>
            </a:r>
            <a:r>
              <a:rPr lang="en-US" sz="2400" b="1" dirty="0"/>
              <a:t>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cần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lưu</a:t>
            </a:r>
            <a:r>
              <a:rPr lang="en-US" sz="2400" b="1" dirty="0" smtClean="0"/>
              <a:t> ý </a:t>
            </a:r>
            <a:r>
              <a:rPr lang="en-US" sz="2400" b="1" dirty="0" err="1" smtClean="0"/>
              <a:t>đảm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bảo</a:t>
            </a:r>
            <a:r>
              <a:rPr lang="en-US" sz="2400" b="1" dirty="0" smtClean="0"/>
              <a:t> an </a:t>
            </a:r>
            <a:r>
              <a:rPr lang="en-US" sz="2400" b="1" dirty="0" err="1"/>
              <a:t>toàn</a:t>
            </a:r>
            <a:r>
              <a:rPr lang="en-US" sz="2400" b="1" dirty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trẻ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vì</a:t>
            </a:r>
            <a:r>
              <a:rPr lang="en-US" sz="2400" b="1" dirty="0" smtClean="0"/>
              <a:t>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hay </a:t>
            </a:r>
            <a:r>
              <a:rPr lang="en-US" sz="2400" b="1" dirty="0" err="1"/>
              <a:t>cắn</a:t>
            </a:r>
            <a:r>
              <a:rPr lang="en-US" sz="2400" b="1" dirty="0"/>
              <a:t>, </a:t>
            </a:r>
            <a:r>
              <a:rPr lang="en-US" sz="2400" b="1" dirty="0" err="1" smtClean="0"/>
              <a:t>ngậm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chơi</a:t>
            </a:r>
            <a:r>
              <a:rPr lang="en-US" sz="2400" b="1" dirty="0" smtClean="0"/>
              <a:t>…). </a:t>
            </a:r>
            <a:endParaRPr lang="en-US" sz="24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1394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31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90600" y="1524000"/>
            <a:ext cx="647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E:\HINH CHUYEN MON  18-19\H. GIAO_DUC\KỆ GÓC CHƠI\IMG_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45000" cy="632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10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HDD c Thao\o C\CHUYEN MON 18-19\HINH TON TAI CAC ĐV\20190320_152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3032" y="1"/>
            <a:ext cx="955703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32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323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HDD c Thao\o C\CHUYEN MON 18-19\HINH TON TAI CAC ĐV\20190327_15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8200" cy="6379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HDD c Thao\o C\CHUYEN MON 18-19\HINH TON TAI CAC ĐV\20190327_150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1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1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325" b="11803"/>
          <a:stretch/>
        </p:blipFill>
        <p:spPr>
          <a:xfrm rot="5400000">
            <a:off x="-710691" y="1377992"/>
            <a:ext cx="6069581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133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70"/>
          <a:stretch/>
        </p:blipFill>
        <p:spPr>
          <a:xfrm rot="5400000">
            <a:off x="4014146" y="1378428"/>
            <a:ext cx="5872748" cy="4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3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\Desktop\IMG_1539866388841_1540168509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1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069"/>
          <a:stretch/>
        </p:blipFill>
        <p:spPr>
          <a:xfrm>
            <a:off x="304800" y="228600"/>
            <a:ext cx="8534400" cy="647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261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057400"/>
            <a:ext cx="6319358" cy="18249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XÂY DỰNG 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MÔI TRƯỜNG GIÁO DỤC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554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PT\Desktop\20190724_102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0383" y="-973183"/>
            <a:ext cx="6435636" cy="8686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HDD c Thao\o C\CHUYEN MON 18-19\HINH TON TAI CAC ĐV\20190320_15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490857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1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30"/>
          <a:stretch/>
        </p:blipFill>
        <p:spPr>
          <a:xfrm rot="5400000">
            <a:off x="1996123" y="-118129"/>
            <a:ext cx="4917172" cy="76902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38201" y="150793"/>
            <a:ext cx="7461618" cy="8382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tạo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nên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cố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vị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đặt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đặt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38200" y="5029200"/>
            <a:ext cx="2209800" cy="650241"/>
          </a:xfrm>
          <a:prstGeom prst="wedgeEllipseCallout">
            <a:avLst>
              <a:gd name="adj1" fmla="val 62788"/>
              <a:gd name="adj2" fmla="val -19486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khung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6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38258_1059505877497086_113267927869355695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Callout 2"/>
          <p:cNvSpPr/>
          <p:nvPr/>
        </p:nvSpPr>
        <p:spPr>
          <a:xfrm>
            <a:off x="228600" y="1981200"/>
            <a:ext cx="2263942" cy="650241"/>
          </a:xfrm>
          <a:prstGeom prst="wedgeEllipseCallout">
            <a:avLst>
              <a:gd name="adj1" fmla="val 142727"/>
              <a:gd name="adj2" fmla="val 21811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khung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2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708660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Callout 2"/>
          <p:cNvSpPr/>
          <p:nvPr/>
        </p:nvSpPr>
        <p:spPr>
          <a:xfrm>
            <a:off x="76200" y="381000"/>
            <a:ext cx="2590800" cy="650241"/>
          </a:xfrm>
          <a:prstGeom prst="wedgeEllipseCallout">
            <a:avLst>
              <a:gd name="adj1" fmla="val 148881"/>
              <a:gd name="adj2" fmla="val 35875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khung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31529" y="609600"/>
            <a:ext cx="3333027" cy="68580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i="1" dirty="0" smtClean="0">
                <a:solidFill>
                  <a:schemeClr val="tx1"/>
                </a:solidFill>
              </a:rPr>
              <a:t>+ </a:t>
            </a:r>
            <a:r>
              <a:rPr lang="en-US" sz="2800" b="1" i="1" dirty="0" err="1" smtClean="0">
                <a:solidFill>
                  <a:schemeClr val="tx1"/>
                </a:solidFill>
              </a:rPr>
              <a:t>Góc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thư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</a:rPr>
              <a:t>viện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600" y="1752600"/>
            <a:ext cx="7976886" cy="37338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dạng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hợp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lứa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tuổi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trẻ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VD: </a:t>
            </a:r>
            <a:r>
              <a:rPr lang="en-US" sz="2400" i="1" dirty="0" err="1">
                <a:solidFill>
                  <a:schemeClr val="tx1"/>
                </a:solidFill>
              </a:rPr>
              <a:t>sách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tranh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truyện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- </a:t>
            </a:r>
            <a:r>
              <a:rPr lang="en-US" sz="2400" i="1" dirty="0" err="1" smtClean="0">
                <a:solidFill>
                  <a:schemeClr val="tx1"/>
                </a:solidFill>
              </a:rPr>
              <a:t>trẻ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càng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nhỏ</a:t>
            </a:r>
            <a:r>
              <a:rPr lang="en-US" sz="2400" i="1" dirty="0">
                <a:solidFill>
                  <a:schemeClr val="tx1"/>
                </a:solidFill>
              </a:rPr>
              <a:t>: </a:t>
            </a:r>
            <a:r>
              <a:rPr lang="en-US" sz="2400" i="1" dirty="0" err="1">
                <a:solidFill>
                  <a:schemeClr val="tx1"/>
                </a:solidFill>
              </a:rPr>
              <a:t>Sách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dày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en-US" sz="2400" i="1" dirty="0" err="1">
                <a:solidFill>
                  <a:schemeClr val="tx1"/>
                </a:solidFill>
              </a:rPr>
              <a:t>ít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trang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en-US" sz="2400" i="1" dirty="0" err="1">
                <a:solidFill>
                  <a:schemeClr val="tx1"/>
                </a:solidFill>
              </a:rPr>
              <a:t>hình</a:t>
            </a:r>
            <a:r>
              <a:rPr lang="en-US" sz="2400" i="1" dirty="0">
                <a:solidFill>
                  <a:schemeClr val="tx1"/>
                </a:solidFill>
              </a:rPr>
              <a:t> to </a:t>
            </a:r>
            <a:r>
              <a:rPr lang="en-US" sz="2400" i="1" dirty="0" err="1">
                <a:solidFill>
                  <a:schemeClr val="tx1"/>
                </a:solidFill>
              </a:rPr>
              <a:t>ít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chữ</a:t>
            </a:r>
            <a:r>
              <a:rPr lang="en-US" sz="2400" i="1" dirty="0" smtClean="0">
                <a:solidFill>
                  <a:schemeClr val="tx1"/>
                </a:solidFill>
              </a:rPr>
              <a:t>)</a:t>
            </a:r>
            <a:r>
              <a:rPr lang="en-US" sz="2400" dirty="0" smtClean="0">
                <a:solidFill>
                  <a:schemeClr val="tx1"/>
                </a:solidFill>
              </a:rPr>
              <a:t>;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sách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</a:rPr>
              <a:t>Thiếu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trẻ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cùng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9838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085" y="1826714"/>
            <a:ext cx="49784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E:\HINH CHUYEN MON  18-19\H. GIAO_DUC\KỆ GÓC CHƠI\IMG_13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08" t="31138" r="14179"/>
          <a:stretch/>
        </p:blipFill>
        <p:spPr bwMode="auto">
          <a:xfrm>
            <a:off x="4419600" y="1100253"/>
            <a:ext cx="4495800" cy="5339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72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HINH CHUYEN MON  18-19\H. GIAO_DUC\KỆ GÓC CHƠI\IMG_1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92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PT\Desktop\20190725_10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99258" y="1382341"/>
            <a:ext cx="6248400" cy="3940919"/>
          </a:xfrm>
          <a:prstGeom prst="rect">
            <a:avLst/>
          </a:prstGeom>
          <a:noFill/>
        </p:spPr>
      </p:pic>
      <p:pic>
        <p:nvPicPr>
          <p:cNvPr id="5" name="Picture 2" descr="C:\Users\FPT\Desktop\20190724_092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71697" y="1281296"/>
            <a:ext cx="6400799" cy="4295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58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67818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017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5943600" cy="808038"/>
          </a:xfrm>
        </p:spPr>
        <p:txBody>
          <a:bodyPr/>
          <a:lstStyle/>
          <a:p>
            <a:pPr algn="just"/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1.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Xây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dựng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môi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trường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+mn-lt"/>
              </a:rPr>
              <a:t>dục</a:t>
            </a:r>
            <a:endParaRPr lang="en-US" sz="2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8624" y="1219200"/>
            <a:ext cx="799253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sz="2800" b="1" dirty="0" smtClean="0"/>
              <a:t>	</a:t>
            </a:r>
            <a:r>
              <a:rPr lang="vi-VN" sz="2400" b="1" dirty="0" smtClean="0">
                <a:solidFill>
                  <a:srgbClr val="0000FF"/>
                </a:solidFill>
              </a:rPr>
              <a:t>Ưu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điểm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-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hiệu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xây</a:t>
            </a:r>
            <a:r>
              <a:rPr lang="en-US" sz="2400" b="1" dirty="0"/>
              <a:t> </a:t>
            </a:r>
            <a:r>
              <a:rPr lang="en-US" sz="2400" b="1" dirty="0" err="1"/>
              <a:t>dựng</a:t>
            </a:r>
            <a:r>
              <a:rPr lang="en-US" sz="2400" b="1" dirty="0"/>
              <a:t> </a:t>
            </a:r>
            <a:r>
              <a:rPr lang="en-US" sz="2400" b="1" dirty="0" err="1"/>
              <a:t>môi</a:t>
            </a:r>
            <a:r>
              <a:rPr lang="en-US" sz="2400" b="1" dirty="0"/>
              <a:t> </a:t>
            </a:r>
            <a:r>
              <a:rPr lang="en-US" sz="2400" b="1" dirty="0" err="1"/>
              <a:t>trường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dục</a:t>
            </a:r>
            <a:r>
              <a:rPr lang="en-US" sz="2400" b="1" dirty="0"/>
              <a:t>; </a:t>
            </a:r>
            <a:r>
              <a:rPr lang="en-US" sz="2400" b="1" dirty="0" err="1"/>
              <a:t>sắp</a:t>
            </a:r>
            <a:r>
              <a:rPr lang="en-US" sz="2400" b="1" dirty="0"/>
              <a:t> </a:t>
            </a:r>
            <a:r>
              <a:rPr lang="en-US" sz="2400" b="1" dirty="0" err="1"/>
              <a:t>xếp</a:t>
            </a:r>
            <a:r>
              <a:rPr lang="en-US" sz="2400" b="1" dirty="0"/>
              <a:t>, </a:t>
            </a:r>
            <a:r>
              <a:rPr lang="en-US" sz="2400" b="1" dirty="0" err="1"/>
              <a:t>phân</a:t>
            </a:r>
            <a:r>
              <a:rPr lang="en-US" sz="2400" b="1" dirty="0"/>
              <a:t> chia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lý</a:t>
            </a:r>
            <a:r>
              <a:rPr lang="en-US" sz="2400" b="1" dirty="0"/>
              <a:t>,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vi-VN" sz="2400" b="1" dirty="0"/>
              <a:t> tạo môi trường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id-ID" sz="2400" b="1" dirty="0"/>
              <a:t>ngày càng phong phú </a:t>
            </a:r>
            <a:r>
              <a:rPr lang="vi-VN" sz="2400" b="1" dirty="0"/>
              <a:t>thể hiện khả năng sáng tạo của giáo viên, năng khiếu của trẻ</a:t>
            </a:r>
            <a:r>
              <a:rPr lang="en-US" sz="2400" b="1" dirty="0" smtClean="0"/>
              <a:t>.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dirty="0" smtClean="0"/>
          </a:p>
          <a:p>
            <a:pPr lvl="0" algn="just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8971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144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81000" y="447675"/>
            <a:ext cx="8496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76550" y="447675"/>
            <a:ext cx="3505200" cy="69532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smtClean="0">
                <a:solidFill>
                  <a:schemeClr val="tx1"/>
                </a:solidFill>
              </a:rPr>
              <a:t>+ </a:t>
            </a:r>
            <a:r>
              <a:rPr lang="en-US" sz="2800" b="1" i="1" dirty="0" err="1" smtClean="0">
                <a:solidFill>
                  <a:schemeClr val="tx1"/>
                </a:solidFill>
              </a:rPr>
              <a:t>Góc</a:t>
            </a:r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phân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vai</a:t>
            </a:r>
            <a:r>
              <a:rPr lang="en-US" sz="2800" b="1" i="1" dirty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1500" y="1371600"/>
            <a:ext cx="8115300" cy="2362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Đa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nhóm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lớp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kệ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chọn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lựa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1500" y="3962400"/>
            <a:ext cx="8115300" cy="2362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i="1" u="sng" dirty="0" err="1">
                <a:solidFill>
                  <a:schemeClr val="tx1"/>
                </a:solidFill>
              </a:rPr>
              <a:t>Lưu</a:t>
            </a:r>
            <a:r>
              <a:rPr lang="en-US" sz="2400" b="1" i="1" u="sng" dirty="0">
                <a:solidFill>
                  <a:schemeClr val="tx1"/>
                </a:solidFill>
              </a:rPr>
              <a:t> </a:t>
            </a:r>
            <a:r>
              <a:rPr lang="en-US" sz="2400" b="1" i="1" u="sng" dirty="0" smtClean="0">
                <a:solidFill>
                  <a:schemeClr val="tx1"/>
                </a:solidFill>
              </a:rPr>
              <a:t>ý: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bớt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nhựa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trái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chén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đũa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nhựa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cũ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Tăng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lớn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inox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như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chén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muỗng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đũa</a:t>
            </a:r>
            <a:r>
              <a:rPr lang="en-US" sz="24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="" xmlns:p14="http://schemas.microsoft.com/office/powerpoint/2010/main" val="73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4" grpId="0" build="p" animBg="1"/>
      <p:bldP spid="7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0662"/>
            <a:ext cx="8001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939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82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763" y="45720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Tồn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068763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400" b="1" i="1" dirty="0">
                <a:solidFill>
                  <a:srgbClr val="0033CC"/>
                </a:solidFill>
              </a:rPr>
              <a:t>+ </a:t>
            </a:r>
            <a:r>
              <a:rPr lang="pt-BR" sz="2400" b="1" i="1" dirty="0" smtClean="0">
                <a:solidFill>
                  <a:srgbClr val="0033CC"/>
                </a:solidFill>
              </a:rPr>
              <a:t>Bảng tin nhóm, lớp</a:t>
            </a:r>
            <a:endParaRPr lang="en-US" sz="2400" dirty="0">
              <a:solidFill>
                <a:srgbClr val="0033CC"/>
              </a:solidFill>
            </a:endParaRPr>
          </a:p>
          <a:p>
            <a:pPr marL="0" lvl="0" indent="511175" algn="just">
              <a:lnSpc>
                <a:spcPct val="150000"/>
              </a:lnSpc>
              <a:buNone/>
            </a:pPr>
            <a:r>
              <a:rPr lang="en-US" sz="2400" b="1" dirty="0" err="1"/>
              <a:t>Bảng</a:t>
            </a:r>
            <a:r>
              <a:rPr lang="en-US" sz="2400" b="1" dirty="0"/>
              <a:t> tin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nhóm</a:t>
            </a:r>
            <a:r>
              <a:rPr lang="en-US" sz="2400" b="1" dirty="0"/>
              <a:t> </a:t>
            </a:r>
            <a:r>
              <a:rPr lang="en-US" sz="2400" b="1" dirty="0" err="1"/>
              <a:t>lớp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mang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; </a:t>
            </a:r>
            <a:r>
              <a:rPr lang="en-US" sz="2400" b="1" dirty="0" err="1"/>
              <a:t>nội</a:t>
            </a:r>
            <a:r>
              <a:rPr lang="en-US" sz="2400" b="1" dirty="0"/>
              <a:t> dung </a:t>
            </a:r>
            <a:r>
              <a:rPr lang="en-US" sz="2400" b="1" dirty="0" err="1"/>
              <a:t>tuyên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thời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, </a:t>
            </a:r>
            <a:r>
              <a:rPr lang="en-US" sz="2400" b="1" dirty="0" err="1"/>
              <a:t>giai</a:t>
            </a:r>
            <a:r>
              <a:rPr lang="en-US" sz="2400" b="1" dirty="0"/>
              <a:t> </a:t>
            </a:r>
            <a:r>
              <a:rPr lang="en-US" sz="2400" b="1" dirty="0" err="1"/>
              <a:t>đoạn</a:t>
            </a:r>
            <a:r>
              <a:rPr lang="en-US" sz="2400" b="1" dirty="0"/>
              <a:t> </a:t>
            </a:r>
            <a:r>
              <a:rPr lang="en-US" sz="2400" b="1" dirty="0" err="1"/>
              <a:t>hoặc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pt-BR" sz="2400" b="1" dirty="0"/>
              <a:t> tuổi; hình thức chưa thẩm mỹ; chưa quan tâm đến việc lưu giữ các hình ảnh, bài viết...</a:t>
            </a:r>
            <a:endParaRPr lang="en-US" sz="2400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5247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763" y="45720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Tồn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068763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400" b="1" i="1" dirty="0">
                <a:solidFill>
                  <a:srgbClr val="0033CC"/>
                </a:solidFill>
              </a:rPr>
              <a:t>+ </a:t>
            </a:r>
            <a:r>
              <a:rPr lang="pt-BR" sz="2400" b="1" i="1" dirty="0" smtClean="0">
                <a:solidFill>
                  <a:srgbClr val="0033CC"/>
                </a:solidFill>
              </a:rPr>
              <a:t>Bảng tin nhóm, lớp</a:t>
            </a:r>
            <a:endParaRPr lang="en-US" sz="2400" dirty="0">
              <a:solidFill>
                <a:srgbClr val="0033CC"/>
              </a:solidFill>
            </a:endParaRPr>
          </a:p>
          <a:p>
            <a:pPr marL="0" lvl="0" indent="577850" algn="just">
              <a:lnSpc>
                <a:spcPct val="150000"/>
              </a:lnSpc>
              <a:buNone/>
            </a:pP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r>
              <a:rPr lang="en-US" sz="2400" b="1" dirty="0"/>
              <a:t> </a:t>
            </a:r>
            <a:r>
              <a:rPr lang="en-US" sz="2400" b="1" dirty="0" err="1"/>
              <a:t>nhiều</a:t>
            </a:r>
            <a:r>
              <a:rPr lang="en-US" sz="2400" b="1" dirty="0"/>
              <a:t> </a:t>
            </a:r>
            <a:r>
              <a:rPr lang="en-US" sz="2400" b="1" dirty="0" err="1"/>
              <a:t>tờ</a:t>
            </a:r>
            <a:r>
              <a:rPr lang="en-US" sz="2400" b="1" dirty="0"/>
              <a:t> </a:t>
            </a:r>
            <a:r>
              <a:rPr lang="en-US" sz="2400" b="1" dirty="0" err="1"/>
              <a:t>rơi</a:t>
            </a:r>
            <a:r>
              <a:rPr lang="en-US" sz="2400" b="1" dirty="0"/>
              <a:t> </a:t>
            </a:r>
            <a:r>
              <a:rPr lang="en-US" sz="2400" b="1" dirty="0" err="1"/>
              <a:t>tuyên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 y </a:t>
            </a:r>
            <a:r>
              <a:rPr lang="en-US" sz="2400" b="1" dirty="0" err="1"/>
              <a:t>tế</a:t>
            </a:r>
            <a:r>
              <a:rPr lang="en-US" sz="2400" b="1" dirty="0"/>
              <a:t>, </a:t>
            </a:r>
            <a:r>
              <a:rPr lang="en-US" sz="2400" b="1" dirty="0" err="1"/>
              <a:t>chăm</a:t>
            </a:r>
            <a:r>
              <a:rPr lang="en-US" sz="2400" b="1" dirty="0"/>
              <a:t> </a:t>
            </a:r>
            <a:r>
              <a:rPr lang="en-US" sz="2400" b="1" dirty="0" err="1"/>
              <a:t>sóc</a:t>
            </a:r>
            <a:r>
              <a:rPr lang="en-US" sz="2400" b="1" dirty="0"/>
              <a:t> </a:t>
            </a:r>
            <a:r>
              <a:rPr lang="en-US" sz="2400" b="1" dirty="0" err="1"/>
              <a:t>sức</a:t>
            </a:r>
            <a:r>
              <a:rPr lang="en-US" sz="2400" b="1" dirty="0"/>
              <a:t> </a:t>
            </a:r>
            <a:r>
              <a:rPr lang="en-US" sz="2400" b="1" dirty="0" err="1"/>
              <a:t>khỏe</a:t>
            </a:r>
            <a:r>
              <a:rPr lang="en-US" sz="2400" b="1" dirty="0"/>
              <a:t>…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cục</a:t>
            </a:r>
            <a:r>
              <a:rPr lang="en-US" sz="2400" b="1" dirty="0"/>
              <a:t>, </a:t>
            </a:r>
            <a:r>
              <a:rPr lang="en-US" sz="2400" b="1" dirty="0" err="1"/>
              <a:t>họa</a:t>
            </a:r>
            <a:r>
              <a:rPr lang="en-US" sz="2400" b="1" dirty="0"/>
              <a:t> </a:t>
            </a:r>
            <a:r>
              <a:rPr lang="en-US" sz="2400" b="1" dirty="0" err="1"/>
              <a:t>tiết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 tin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nổi</a:t>
            </a:r>
            <a:r>
              <a:rPr lang="en-US" sz="2400" b="1" dirty="0"/>
              <a:t> </a:t>
            </a:r>
            <a:r>
              <a:rPr lang="en-US" sz="2400" b="1" dirty="0" err="1"/>
              <a:t>bật</a:t>
            </a:r>
            <a:r>
              <a:rPr lang="en-US" sz="2400" b="1" dirty="0"/>
              <a:t> </a:t>
            </a:r>
            <a:r>
              <a:rPr lang="en-US" sz="2400" b="1" dirty="0" err="1"/>
              <a:t>trọng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nội</a:t>
            </a:r>
            <a:r>
              <a:rPr lang="en-US" sz="2400" b="1" dirty="0"/>
              <a:t> dung tin.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4115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763" y="45720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Tồn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0687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err="1" smtClean="0">
                <a:solidFill>
                  <a:srgbClr val="0033CC"/>
                </a:solidFill>
              </a:rPr>
              <a:t>Về</a:t>
            </a:r>
            <a:r>
              <a:rPr lang="en-US" sz="2400" b="1" i="1" dirty="0" smtClean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tuyên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truyền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Bộ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chuẩn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phát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triển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trẻ</a:t>
            </a:r>
            <a:r>
              <a:rPr lang="en-US" sz="2400" b="1" i="1" dirty="0">
                <a:solidFill>
                  <a:srgbClr val="0033CC"/>
                </a:solidFill>
              </a:rPr>
              <a:t> 5 </a:t>
            </a:r>
            <a:r>
              <a:rPr lang="en-US" sz="2400" b="1" i="1" dirty="0" err="1">
                <a:solidFill>
                  <a:srgbClr val="0033CC"/>
                </a:solidFill>
              </a:rPr>
              <a:t>tuổi</a:t>
            </a:r>
            <a:endParaRPr lang="en-US" sz="2400" b="1" dirty="0">
              <a:solidFill>
                <a:srgbClr val="0033CC"/>
              </a:solidFill>
            </a:endParaRPr>
          </a:p>
          <a:p>
            <a:pPr marL="0" lvl="0" indent="577850" algn="just">
              <a:lnSpc>
                <a:spcPct val="150000"/>
              </a:lnSpc>
              <a:buNone/>
            </a:pP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chọn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phụ</a:t>
            </a:r>
            <a:r>
              <a:rPr lang="en-US" sz="2400" b="1" dirty="0"/>
              <a:t> </a:t>
            </a:r>
            <a:r>
              <a:rPr lang="en-US" sz="2400" b="1" dirty="0" err="1"/>
              <a:t>huynh</a:t>
            </a:r>
            <a:r>
              <a:rPr lang="en-US" sz="2400" b="1" dirty="0"/>
              <a:t> </a:t>
            </a:r>
            <a:r>
              <a:rPr lang="en-US" sz="2400" b="1" dirty="0" err="1"/>
              <a:t>tham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hỗ</a:t>
            </a:r>
            <a:r>
              <a:rPr lang="en-US" sz="2400" b="1" dirty="0"/>
              <a:t> </a:t>
            </a:r>
            <a:r>
              <a:rPr lang="en-US" sz="2400" b="1" dirty="0" err="1"/>
              <a:t>trợ</a:t>
            </a:r>
            <a:r>
              <a:rPr lang="en-US" sz="2400" b="1" dirty="0"/>
              <a:t>;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ghi</a:t>
            </a:r>
            <a:r>
              <a:rPr lang="en-US" sz="2400" b="1" dirty="0"/>
              <a:t> </a:t>
            </a:r>
            <a:r>
              <a:rPr lang="en-US" sz="2400" b="1" dirty="0" err="1"/>
              <a:t>cụ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nội</a:t>
            </a:r>
            <a:r>
              <a:rPr lang="en-US" sz="2400" b="1" dirty="0"/>
              <a:t> dung </a:t>
            </a:r>
            <a:r>
              <a:rPr lang="en-US" sz="2400" b="1" dirty="0" err="1"/>
              <a:t>phụ</a:t>
            </a:r>
            <a:r>
              <a:rPr lang="en-US" sz="2400" b="1" dirty="0"/>
              <a:t> </a:t>
            </a:r>
            <a:r>
              <a:rPr lang="en-US" sz="2400" b="1" dirty="0" err="1"/>
              <a:t>huynh</a:t>
            </a:r>
            <a:r>
              <a:rPr lang="en-US" sz="2400" b="1" dirty="0"/>
              <a:t>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trẻ</a:t>
            </a:r>
            <a:r>
              <a:rPr lang="en-US" sz="2400" b="1" dirty="0"/>
              <a:t> </a:t>
            </a:r>
            <a:r>
              <a:rPr lang="en-US" sz="2400" b="1" dirty="0" err="1"/>
              <a:t>đạt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.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0629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D:\HDD c Thao\o C\CHUYEN MON 18-19\HINH TON TAI CAC ĐV\20190503_08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4582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HDD c Thao\o C\CHUYEN MON 18-19\HINH TON TAI CAC ĐV\20190503_09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499568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FPT\Desktop\IMG_1539946655897_1540168836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9" t="6162" r="5338" b="10157"/>
          <a:stretch/>
        </p:blipFill>
        <p:spPr>
          <a:xfrm>
            <a:off x="762000" y="685800"/>
            <a:ext cx="3592796" cy="22444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6470" b="5443"/>
          <a:stretch/>
        </p:blipFill>
        <p:spPr bwMode="auto">
          <a:xfrm>
            <a:off x="4800600" y="685800"/>
            <a:ext cx="3620886" cy="2244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0" b="4703"/>
          <a:stretch/>
        </p:blipFill>
        <p:spPr bwMode="auto">
          <a:xfrm>
            <a:off x="685800" y="3429000"/>
            <a:ext cx="3592796" cy="25680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653788" cy="25680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2428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832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5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US" sz="2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1295400"/>
            <a:ext cx="8229600" cy="44196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33CC"/>
                </a:solidFill>
              </a:rPr>
              <a:t>+ </a:t>
            </a:r>
            <a:r>
              <a:rPr lang="en-US" sz="2400" b="1" i="1" dirty="0" err="1">
                <a:solidFill>
                  <a:srgbClr val="0033CC"/>
                </a:solidFill>
              </a:rPr>
              <a:t>Sân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chơi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ngoài</a:t>
            </a:r>
            <a:r>
              <a:rPr lang="en-US" sz="2400" b="1" i="1" dirty="0">
                <a:solidFill>
                  <a:srgbClr val="0033CC"/>
                </a:solidFill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</a:rPr>
              <a:t>trời</a:t>
            </a:r>
            <a:endParaRPr lang="en-US" sz="2400" b="1" dirty="0">
              <a:solidFill>
                <a:srgbClr val="0033CC"/>
              </a:solidFill>
            </a:endParaRPr>
          </a:p>
          <a:p>
            <a:pPr lvl="0" indent="577850"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Giáo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chưa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dụng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hết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diện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sân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tổ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trò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trẻ</a:t>
            </a:r>
            <a:r>
              <a:rPr lang="en-US" sz="2400" b="1" dirty="0">
                <a:solidFill>
                  <a:schemeClr val="tx1"/>
                </a:solidFill>
              </a:rPr>
              <a:t>; </a:t>
            </a:r>
            <a:r>
              <a:rPr lang="en-US" sz="2400" b="1" dirty="0" err="1">
                <a:solidFill>
                  <a:schemeClr val="tx1"/>
                </a:solidFill>
              </a:rPr>
              <a:t>bố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trí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đồ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sân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trường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chưa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thoáng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còn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dày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đặc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thiếu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tấm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lót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hoặc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tấm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lót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đất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nhỏ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mỏng</a:t>
            </a:r>
            <a:r>
              <a:rPr lang="en-US" sz="2400" b="1" dirty="0" smtClean="0">
                <a:solidFill>
                  <a:schemeClr val="tx1"/>
                </a:solidFill>
              </a:rPr>
              <a:t>…</a:t>
            </a:r>
            <a:r>
              <a:rPr lang="en-US" sz="2400" b="1" dirty="0" err="1" smtClean="0">
                <a:solidFill>
                  <a:schemeClr val="tx1"/>
                </a:solidFill>
              </a:rPr>
              <a:t>chưa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đảm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bảo</a:t>
            </a:r>
            <a:r>
              <a:rPr lang="en-US" sz="2400" b="1" dirty="0">
                <a:solidFill>
                  <a:schemeClr val="tx1"/>
                </a:solidFill>
              </a:rPr>
              <a:t> an </a:t>
            </a:r>
            <a:r>
              <a:rPr lang="en-US" sz="2400" b="1" dirty="0" err="1">
                <a:solidFill>
                  <a:schemeClr val="tx1"/>
                </a:solidFill>
              </a:rPr>
              <a:t>toàn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trẻ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537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229600" cy="22098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685800"/>
            <a:r>
              <a:rPr lang="vi-VN" b="1" dirty="0" smtClean="0"/>
              <a:t>Một </a:t>
            </a:r>
            <a:r>
              <a:rPr lang="vi-VN" b="1" dirty="0"/>
              <a:t>số trang thiết bị, đặc biệt đồ chơi ngoài trời, chưa đáp ứng việc đổi mới </a:t>
            </a:r>
            <a:r>
              <a:rPr lang="en-US" b="1" dirty="0" err="1" smtClean="0"/>
              <a:t>với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chuyên</a:t>
            </a:r>
            <a:r>
              <a:rPr lang="en-US" b="1" dirty="0" smtClean="0"/>
              <a:t> </a:t>
            </a:r>
            <a:r>
              <a:rPr lang="en-US" b="1" dirty="0" err="1" smtClean="0"/>
              <a:t>đề</a:t>
            </a:r>
            <a:r>
              <a:rPr lang="en-US" b="1" dirty="0" smtClean="0"/>
              <a:t> </a:t>
            </a:r>
            <a:r>
              <a:rPr lang="en-US" b="1" dirty="0" err="1" smtClean="0"/>
              <a:t>đã</a:t>
            </a:r>
            <a:r>
              <a:rPr lang="en-US" b="1" dirty="0" smtClean="0"/>
              <a:t> </a:t>
            </a:r>
            <a:r>
              <a:rPr lang="en-US" b="1" dirty="0" err="1" smtClean="0"/>
              <a:t>triển</a:t>
            </a:r>
            <a:r>
              <a:rPr lang="en-US" b="1" dirty="0" smtClean="0"/>
              <a:t> </a:t>
            </a:r>
            <a:r>
              <a:rPr lang="en-US" b="1" dirty="0" err="1" smtClean="0"/>
              <a:t>khai</a:t>
            </a:r>
            <a:r>
              <a:rPr lang="en-US" b="1" dirty="0"/>
              <a:t> </a:t>
            </a:r>
            <a:r>
              <a:rPr lang="en-US" b="1" dirty="0" smtClean="0"/>
              <a:t>(</a:t>
            </a:r>
            <a:r>
              <a:rPr lang="fr-FR" b="1" dirty="0" err="1" smtClean="0"/>
              <a:t>xích</a:t>
            </a:r>
            <a:r>
              <a:rPr lang="fr-FR" b="1" dirty="0" smtClean="0"/>
              <a:t> </a:t>
            </a:r>
            <a:r>
              <a:rPr lang="fr-FR" b="1" dirty="0" err="1" smtClean="0"/>
              <a:t>đu</a:t>
            </a:r>
            <a:r>
              <a:rPr lang="fr-FR" b="1" dirty="0" smtClean="0"/>
              <a:t>, </a:t>
            </a:r>
            <a:r>
              <a:rPr lang="en-US" b="1" dirty="0" err="1" smtClean="0"/>
              <a:t>thuyền</a:t>
            </a:r>
            <a:r>
              <a:rPr lang="en-US" b="1" dirty="0" smtClean="0"/>
              <a:t> </a:t>
            </a:r>
            <a:r>
              <a:rPr lang="en-US" b="1" dirty="0" err="1"/>
              <a:t>rồng</a:t>
            </a:r>
            <a:r>
              <a:rPr lang="en-US" b="1" dirty="0"/>
              <a:t>, </a:t>
            </a:r>
            <a:r>
              <a:rPr lang="en-US" b="1" dirty="0" err="1" smtClean="0"/>
              <a:t>đu</a:t>
            </a:r>
            <a:r>
              <a:rPr lang="en-US" b="1" dirty="0" smtClean="0"/>
              <a:t> quay, </a:t>
            </a:r>
            <a:r>
              <a:rPr lang="en-US" b="1" dirty="0" err="1" smtClean="0"/>
              <a:t>thú</a:t>
            </a:r>
            <a:r>
              <a:rPr lang="en-US" b="1" dirty="0" smtClean="0"/>
              <a:t> </a:t>
            </a:r>
            <a:r>
              <a:rPr lang="en-US" b="1" dirty="0" err="1" smtClean="0"/>
              <a:t>nhún</a:t>
            </a:r>
            <a:r>
              <a:rPr lang="en-US" b="1" dirty="0" smtClean="0"/>
              <a:t>….) 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2129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ich-du-dau-rong-duoc-lap-dat-trong-truong-mau-gia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020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65935c0c9b0_149982908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4" t="13963" r="-1348" b="3251"/>
          <a:stretch/>
        </p:blipFill>
        <p:spPr>
          <a:xfrm>
            <a:off x="310081" y="685800"/>
            <a:ext cx="8681664" cy="54934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Callout 2"/>
          <p:cNvSpPr/>
          <p:nvPr/>
        </p:nvSpPr>
        <p:spPr>
          <a:xfrm>
            <a:off x="4953000" y="5257800"/>
            <a:ext cx="3429000" cy="921428"/>
          </a:xfrm>
          <a:prstGeom prst="wedgeEllipseCallout">
            <a:avLst>
              <a:gd name="adj1" fmla="val -86048"/>
              <a:gd name="adj2" fmla="val 2909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Tấm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tiếp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đất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không</a:t>
            </a:r>
            <a:r>
              <a:rPr lang="en-US" b="1" dirty="0" smtClean="0">
                <a:solidFill>
                  <a:schemeClr val="tx2"/>
                </a:solidFill>
              </a:rPr>
              <a:t> an </a:t>
            </a:r>
            <a:r>
              <a:rPr lang="en-US" b="1" dirty="0" err="1" smtClean="0">
                <a:solidFill>
                  <a:schemeClr val="tx2"/>
                </a:solidFill>
              </a:rPr>
              <a:t>toàn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806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59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438400"/>
            <a:ext cx="75873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HIỆN CÁC CHUYÊN ĐỀ 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5894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229600" cy="5638800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>
              <a:buNone/>
            </a:pPr>
            <a:r>
              <a:rPr lang="en-US" sz="2400" b="1" dirty="0" err="1" smtClean="0">
                <a:solidFill>
                  <a:srgbClr val="0033CC"/>
                </a:solidFill>
              </a:rPr>
              <a:t>Chuyên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đề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Quận</a:t>
            </a:r>
            <a:r>
              <a:rPr lang="en-US" sz="2400" b="1" dirty="0" smtClean="0">
                <a:solidFill>
                  <a:srgbClr val="0033CC"/>
                </a:solidFill>
              </a:rPr>
              <a:t>: </a:t>
            </a:r>
            <a:endParaRPr lang="en-US" sz="2400" b="1" dirty="0">
              <a:solidFill>
                <a:srgbClr val="0033CC"/>
              </a:solidFill>
            </a:endParaRPr>
          </a:p>
          <a:p>
            <a:pPr marL="0" lvl="0" indent="577850" algn="just"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tâm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đầu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điều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chất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phát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trẻ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phối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huynh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hoá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0" lvl="0" indent="577850" algn="just">
              <a:buNone/>
            </a:pP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tâm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91311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05400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>
              <a:buNone/>
            </a:pPr>
            <a:r>
              <a:rPr lang="en-US" sz="2400" b="1" dirty="0" err="1" smtClean="0">
                <a:solidFill>
                  <a:srgbClr val="0033CC"/>
                </a:solidFill>
              </a:rPr>
              <a:t>Ưu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</a:rPr>
              <a:t>điểm</a:t>
            </a:r>
            <a:endParaRPr lang="en-US" sz="2400" dirty="0">
              <a:solidFill>
                <a:srgbClr val="0033CC"/>
              </a:solidFill>
            </a:endParaRPr>
          </a:p>
          <a:p>
            <a:pPr marL="0" lvl="0" indent="631825" algn="just">
              <a:buNone/>
            </a:pP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triển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hoạch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Phát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trò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ban </a:t>
            </a:r>
            <a:r>
              <a:rPr lang="en-US" sz="2400" dirty="0" err="1">
                <a:solidFill>
                  <a:schemeClr val="tx1"/>
                </a:solidFill>
              </a:rPr>
              <a:t>chất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lượng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trong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dựng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bồi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0" lvl="0" indent="631825" algn="just">
              <a:buNone/>
            </a:pPr>
            <a:r>
              <a:rPr lang="en-US" sz="2400" dirty="0" err="1">
                <a:solidFill>
                  <a:schemeClr val="tx1"/>
                </a:solidFill>
              </a:rPr>
              <a:t>Nội</a:t>
            </a:r>
            <a:r>
              <a:rPr lang="en-US" sz="2400" dirty="0">
                <a:solidFill>
                  <a:schemeClr val="tx1"/>
                </a:solidFill>
              </a:rPr>
              <a:t> dung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thiết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phù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tiễn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góp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nâng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lượng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r>
              <a:rPr lang="en-US" sz="2400" dirty="0">
                <a:solidFill>
                  <a:schemeClr val="tx1"/>
                </a:solidFill>
              </a:rPr>
              <a:t> non.</a:t>
            </a:r>
          </a:p>
          <a:p>
            <a:pPr marL="0" lvl="0" indent="577850" algn="just">
              <a:buNone/>
            </a:pPr>
            <a:r>
              <a:rPr lang="en-US" sz="2400" dirty="0" err="1">
                <a:solidFill>
                  <a:schemeClr val="tx1"/>
                </a:solidFill>
              </a:rPr>
              <a:t>Tăng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gắn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trao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chia </a:t>
            </a:r>
            <a:r>
              <a:rPr lang="en-US" sz="2400" dirty="0" err="1">
                <a:solidFill>
                  <a:schemeClr val="tx1"/>
                </a:solidFill>
              </a:rPr>
              <a:t>sẻ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môn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giữa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r>
              <a:rPr lang="en-US" sz="2400" dirty="0">
                <a:solidFill>
                  <a:schemeClr val="tx1"/>
                </a:solidFill>
              </a:rPr>
              <a:t> non.</a:t>
            </a:r>
          </a:p>
          <a:p>
            <a:pPr marL="0" lvl="0" indent="577850" algn="just">
              <a:buNone/>
            </a:pP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nhiệt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tình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giao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tiếp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thiện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chịu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235" y="0"/>
            <a:ext cx="8229600" cy="1143000"/>
          </a:xfrm>
        </p:spPr>
        <p:txBody>
          <a:bodyPr/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chuyên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cụm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347420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15100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4" y="521040"/>
            <a:ext cx="8153400" cy="6116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8736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131629" cy="593591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b="1" strike="sngStrik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45720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điệu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cử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...).</a:t>
            </a:r>
          </a:p>
          <a:p>
            <a:pPr marL="0" indent="45720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giác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dần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lứa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558742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457200"/>
            <a:ext cx="7848600" cy="541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khuyến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khích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kịp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duy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trì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khen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thừa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thúc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03225" algn="just">
              <a:lnSpc>
                <a:spcPct val="150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chức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đơn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giản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gần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gũi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siêu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trừu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tượng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áp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indent="403225" algn="just">
              <a:lnSpc>
                <a:spcPct val="150000"/>
              </a:lnSpc>
            </a:pP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893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534400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11175" algn="just">
              <a:lnSpc>
                <a:spcPct val="150000"/>
              </a:lnSpc>
            </a:pPr>
            <a:r>
              <a:rPr lang="en-US" sz="2600" b="1" dirty="0" err="1" smtClean="0">
                <a:solidFill>
                  <a:srgbClr val="0033CC"/>
                </a:solidFill>
                <a:latin typeface="Arial" pitchFamily="34" charset="0"/>
                <a:cs typeface="Arial" panose="020B0604020202020204" pitchFamily="34" charset="0"/>
              </a:rPr>
              <a:t>Tổ</a:t>
            </a:r>
            <a:r>
              <a:rPr lang="en-US" sz="2600" b="1" dirty="0" smtClean="0">
                <a:solidFill>
                  <a:srgbClr val="0033CC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511175" algn="just">
              <a:lnSpc>
                <a:spcPct val="1500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lựa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sai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…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giảng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giải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511175" algn="just">
              <a:lnSpc>
                <a:spcPct val="150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đòi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rèn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hằng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vội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ôm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đồm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8274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78159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nghiệm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huống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tiễn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iáo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non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vậy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kỹ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mềm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thuyết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589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imagesCASOAJ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-152400" y="1951672"/>
            <a:ext cx="8991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33CC"/>
                </a:solidFill>
              </a:rPr>
              <a:t>PHƯƠNG HƯỚNG THỰC HIỆN 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33CC"/>
                </a:solidFill>
              </a:rPr>
              <a:t>TRONG THỜI GIAN TỚI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42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7999554" cy="5906115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631825"/>
            <a:endParaRPr lang="en-US" b="1" i="1" dirty="0" smtClean="0">
              <a:solidFill>
                <a:srgbClr val="0033CC"/>
              </a:solidFill>
            </a:endParaRPr>
          </a:p>
          <a:p>
            <a:pPr indent="631825"/>
            <a:r>
              <a:rPr lang="en-US" b="1" i="1" dirty="0" err="1" smtClean="0">
                <a:solidFill>
                  <a:srgbClr val="0033CC"/>
                </a:solidFill>
              </a:rPr>
              <a:t>Nâng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cao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chất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lượng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thực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hiện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chuyên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đề</a:t>
            </a:r>
            <a:r>
              <a:rPr lang="en-US" b="1" i="1" dirty="0">
                <a:solidFill>
                  <a:srgbClr val="0033CC"/>
                </a:solidFill>
              </a:rPr>
              <a:t> “</a:t>
            </a:r>
            <a:r>
              <a:rPr lang="en-US" b="1" i="1" dirty="0" err="1">
                <a:solidFill>
                  <a:srgbClr val="0033CC"/>
                </a:solidFill>
              </a:rPr>
              <a:t>Xây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dựng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trường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mầm</a:t>
            </a:r>
            <a:r>
              <a:rPr lang="en-US" b="1" i="1" dirty="0">
                <a:solidFill>
                  <a:srgbClr val="0033CC"/>
                </a:solidFill>
              </a:rPr>
              <a:t> non </a:t>
            </a:r>
            <a:r>
              <a:rPr lang="en-US" b="1" i="1" dirty="0" err="1">
                <a:solidFill>
                  <a:srgbClr val="0033CC"/>
                </a:solidFill>
              </a:rPr>
              <a:t>lấy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trẻ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làm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trung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tâm</a:t>
            </a:r>
            <a:r>
              <a:rPr lang="en-US" b="1" i="1" dirty="0" smtClean="0">
                <a:solidFill>
                  <a:srgbClr val="0033CC"/>
                </a:solidFill>
              </a:rPr>
              <a:t>”: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</a:p>
          <a:p>
            <a:r>
              <a:rPr lang="en-US" b="1" dirty="0"/>
              <a:t>+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hoạt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chăm</a:t>
            </a:r>
            <a:r>
              <a:rPr lang="en-US" b="1" dirty="0"/>
              <a:t> </a:t>
            </a:r>
            <a:r>
              <a:rPr lang="en-US" b="1" dirty="0" err="1"/>
              <a:t>sóc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/>
              <a:t>; </a:t>
            </a:r>
            <a:r>
              <a:rPr lang="en-US" b="1" dirty="0" err="1"/>
              <a:t>xây</a:t>
            </a:r>
            <a:r>
              <a:rPr lang="en-US" b="1" dirty="0"/>
              <a:t> </a:t>
            </a:r>
            <a:r>
              <a:rPr lang="en-US" b="1" dirty="0" err="1"/>
              <a:t>dựng</a:t>
            </a:r>
            <a:r>
              <a:rPr lang="en-US" b="1" dirty="0"/>
              <a:t> </a:t>
            </a:r>
            <a:r>
              <a:rPr lang="en-US" b="1" dirty="0" err="1"/>
              <a:t>môi</a:t>
            </a:r>
            <a:r>
              <a:rPr lang="en-US" b="1" dirty="0"/>
              <a:t> </a:t>
            </a:r>
            <a:r>
              <a:rPr lang="en-US" b="1" dirty="0" err="1"/>
              <a:t>trường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lấy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/>
              <a:t> </a:t>
            </a:r>
            <a:r>
              <a:rPr lang="en-US" b="1" dirty="0" err="1"/>
              <a:t>làm</a:t>
            </a:r>
            <a:r>
              <a:rPr lang="en-US" b="1" dirty="0"/>
              <a:t> </a:t>
            </a:r>
            <a:r>
              <a:rPr lang="en-US" b="1" dirty="0" err="1"/>
              <a:t>trung</a:t>
            </a:r>
            <a:r>
              <a:rPr lang="en-US" b="1" dirty="0"/>
              <a:t> </a:t>
            </a:r>
            <a:r>
              <a:rPr lang="en-US" b="1" dirty="0" err="1"/>
              <a:t>tâm</a:t>
            </a:r>
            <a:r>
              <a:rPr lang="en-US" b="1" dirty="0"/>
              <a:t>.</a:t>
            </a:r>
          </a:p>
          <a:p>
            <a:r>
              <a:rPr lang="en-US" b="1" dirty="0"/>
              <a:t>+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</a:t>
            </a:r>
            <a:r>
              <a:rPr lang="en-US" b="1" dirty="0" err="1"/>
              <a:t>hỗ</a:t>
            </a:r>
            <a:r>
              <a:rPr lang="en-US" b="1" dirty="0"/>
              <a:t> </a:t>
            </a:r>
            <a:r>
              <a:rPr lang="en-US" b="1" dirty="0" err="1"/>
              <a:t>trợ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chí</a:t>
            </a:r>
            <a:r>
              <a:rPr lang="en-US" b="1" dirty="0"/>
              <a:t> </a:t>
            </a:r>
            <a:r>
              <a:rPr lang="en-US" b="1" dirty="0" err="1"/>
              <a:t>xây</a:t>
            </a:r>
            <a:r>
              <a:rPr lang="en-US" b="1" dirty="0"/>
              <a:t> </a:t>
            </a:r>
            <a:r>
              <a:rPr lang="en-US" b="1" dirty="0" err="1"/>
              <a:t>dựng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</a:t>
            </a:r>
            <a:r>
              <a:rPr lang="en-US" b="1" dirty="0" err="1"/>
              <a:t>hoạch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.</a:t>
            </a:r>
          </a:p>
          <a:p>
            <a:r>
              <a:rPr lang="en-US" b="1" dirty="0"/>
              <a:t>+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406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-44634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	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975" y="612775"/>
            <a:ext cx="78486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1387" y="457200"/>
            <a:ext cx="7772400" cy="2892425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577850"/>
            <a:r>
              <a:rPr lang="en-US" b="1" i="1" dirty="0" err="1">
                <a:solidFill>
                  <a:srgbClr val="0033CC"/>
                </a:solidFill>
              </a:rPr>
              <a:t>Đẩy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mạnh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giáo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dục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phát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triển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tình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cảm</a:t>
            </a:r>
            <a:r>
              <a:rPr lang="en-US" b="1" i="1" dirty="0">
                <a:solidFill>
                  <a:srgbClr val="0033CC"/>
                </a:solidFill>
              </a:rPr>
              <a:t>, </a:t>
            </a:r>
            <a:r>
              <a:rPr lang="en-US" b="1" i="1" dirty="0" err="1">
                <a:solidFill>
                  <a:srgbClr val="0033CC"/>
                </a:solidFill>
              </a:rPr>
              <a:t>kỹ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năng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xã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hội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trẻ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mầm</a:t>
            </a:r>
            <a:r>
              <a:rPr lang="en-US" b="1" i="1" dirty="0">
                <a:solidFill>
                  <a:srgbClr val="0033CC"/>
                </a:solidFill>
              </a:rPr>
              <a:t> non (</a:t>
            </a:r>
            <a:r>
              <a:rPr lang="en-US" b="1" i="1" dirty="0" err="1">
                <a:solidFill>
                  <a:srgbClr val="0033CC"/>
                </a:solidFill>
              </a:rPr>
              <a:t>kế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hoạch</a:t>
            </a:r>
            <a:r>
              <a:rPr lang="en-US" b="1" i="1" dirty="0">
                <a:solidFill>
                  <a:srgbClr val="0033CC"/>
                </a:solidFill>
              </a:rPr>
              <a:t> 446/KH- BGDĐT </a:t>
            </a:r>
            <a:r>
              <a:rPr lang="en-US" b="1" i="1" dirty="0" err="1">
                <a:solidFill>
                  <a:srgbClr val="0033CC"/>
                </a:solidFill>
              </a:rPr>
              <a:t>ngày</a:t>
            </a:r>
            <a:r>
              <a:rPr lang="en-US" b="1" i="1" dirty="0">
                <a:solidFill>
                  <a:srgbClr val="0033CC"/>
                </a:solidFill>
              </a:rPr>
              <a:t> 29 </a:t>
            </a:r>
            <a:r>
              <a:rPr lang="en-US" b="1" i="1" dirty="0" err="1">
                <a:solidFill>
                  <a:srgbClr val="0033CC"/>
                </a:solidFill>
              </a:rPr>
              <a:t>tháng</a:t>
            </a:r>
            <a:r>
              <a:rPr lang="en-US" b="1" i="1" dirty="0">
                <a:solidFill>
                  <a:srgbClr val="0033CC"/>
                </a:solidFill>
              </a:rPr>
              <a:t> 5 </a:t>
            </a:r>
            <a:r>
              <a:rPr lang="en-US" b="1" i="1" dirty="0" err="1">
                <a:solidFill>
                  <a:srgbClr val="0033CC"/>
                </a:solidFill>
              </a:rPr>
              <a:t>năm</a:t>
            </a:r>
            <a:r>
              <a:rPr lang="en-US" b="1" i="1" dirty="0">
                <a:solidFill>
                  <a:srgbClr val="0033CC"/>
                </a:solidFill>
              </a:rPr>
              <a:t> 2019 </a:t>
            </a:r>
            <a:r>
              <a:rPr lang="en-US" b="1" i="1" dirty="0" err="1">
                <a:solidFill>
                  <a:srgbClr val="0033CC"/>
                </a:solidFill>
              </a:rPr>
              <a:t>của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Bộ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Giáo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dục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và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Đào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tạo</a:t>
            </a:r>
            <a:r>
              <a:rPr lang="en-US" b="1" i="1" dirty="0" smtClean="0">
                <a:solidFill>
                  <a:srgbClr val="0033CC"/>
                </a:solidFill>
              </a:rPr>
              <a:t>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1387" y="4009102"/>
            <a:ext cx="7772400" cy="2010698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577850"/>
            <a:r>
              <a:rPr lang="en-US" b="1" i="1" dirty="0" err="1">
                <a:solidFill>
                  <a:srgbClr val="0033CC"/>
                </a:solidFill>
              </a:rPr>
              <a:t>Tiếp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giáo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dục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trẻ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có</a:t>
            </a:r>
            <a:r>
              <a:rPr lang="en-US" b="1" i="1" dirty="0">
                <a:solidFill>
                  <a:srgbClr val="0033CC"/>
                </a:solidFill>
              </a:rPr>
              <a:t> ý </a:t>
            </a:r>
            <a:r>
              <a:rPr lang="en-US" b="1" i="1" dirty="0" err="1">
                <a:solidFill>
                  <a:srgbClr val="0033CC"/>
                </a:solidFill>
              </a:rPr>
              <a:t>thức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giữ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gìn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vệ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sinh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môi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trường</a:t>
            </a:r>
            <a:r>
              <a:rPr lang="en-US" b="1" i="1" dirty="0">
                <a:solidFill>
                  <a:srgbClr val="0033CC"/>
                </a:solidFill>
              </a:rPr>
              <a:t>, </a:t>
            </a:r>
            <a:r>
              <a:rPr lang="en-US" b="1" i="1" dirty="0" err="1">
                <a:solidFill>
                  <a:srgbClr val="0033CC"/>
                </a:solidFill>
              </a:rPr>
              <a:t>bỏ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rác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đúng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nơi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quy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định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và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biết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phân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loại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rác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thải</a:t>
            </a:r>
            <a:r>
              <a:rPr lang="en-US" b="1" i="1" dirty="0" smtClean="0">
                <a:solidFill>
                  <a:srgbClr val="0033CC"/>
                </a:solidFill>
              </a:rPr>
              <a:t>.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48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	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975" y="612775"/>
            <a:ext cx="78486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971957"/>
            <a:ext cx="7772400" cy="2010698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577850"/>
            <a:r>
              <a:rPr lang="en-US" b="1" i="1" dirty="0" err="1">
                <a:solidFill>
                  <a:srgbClr val="0033CC"/>
                </a:solidFill>
              </a:rPr>
              <a:t>Tiếp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thực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hiện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chuyên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đề</a:t>
            </a:r>
            <a:r>
              <a:rPr lang="en-US" b="1" i="1" dirty="0">
                <a:solidFill>
                  <a:srgbClr val="0033CC"/>
                </a:solidFill>
              </a:rPr>
              <a:t> “</a:t>
            </a:r>
            <a:r>
              <a:rPr lang="en-US" b="1" i="1" dirty="0" err="1">
                <a:solidFill>
                  <a:srgbClr val="0033CC"/>
                </a:solidFill>
              </a:rPr>
              <a:t>Xây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dựng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môi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trường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thiên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nhiên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trong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tổ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chức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hoạt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động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và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tăng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cường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vận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động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cho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trẻ</a:t>
            </a:r>
            <a:r>
              <a:rPr lang="en-US" b="1" i="1" dirty="0">
                <a:solidFill>
                  <a:srgbClr val="0033CC"/>
                </a:solidFill>
              </a:rPr>
              <a:t>”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3733800"/>
            <a:ext cx="7772400" cy="2010698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577850"/>
            <a:r>
              <a:rPr lang="en-US" b="1" i="1" dirty="0" err="1" smtClean="0">
                <a:solidFill>
                  <a:srgbClr val="0033CC"/>
                </a:solidFill>
              </a:rPr>
              <a:t>Phối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hợp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tập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huấn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vận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dụng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giáo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dục</a:t>
            </a:r>
            <a:r>
              <a:rPr lang="en-US" b="1" i="1" dirty="0" smtClean="0">
                <a:solidFill>
                  <a:srgbClr val="0033CC"/>
                </a:solidFill>
              </a:rPr>
              <a:t> Steam </a:t>
            </a:r>
            <a:r>
              <a:rPr lang="en-US" b="1" i="1" dirty="0" err="1" smtClean="0">
                <a:solidFill>
                  <a:srgbClr val="0033CC"/>
                </a:solidFill>
              </a:rPr>
              <a:t>vào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chương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trình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giáo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dục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mầm</a:t>
            </a:r>
            <a:r>
              <a:rPr lang="en-US" b="1" i="1" dirty="0" smtClean="0">
                <a:solidFill>
                  <a:srgbClr val="0033CC"/>
                </a:solidFill>
              </a:rPr>
              <a:t> non.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85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	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975" y="612775"/>
            <a:ext cx="78486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7772400" cy="5181599"/>
          </a:xfrm>
          <a:prstGeom prst="rect">
            <a:avLst/>
          </a:prstGeom>
          <a:solidFill>
            <a:srgbClr val="EDFDC5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just"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</a:lstStyle>
          <a:p>
            <a:pPr indent="577850"/>
            <a:r>
              <a:rPr lang="en-US" b="1" i="1" dirty="0" err="1">
                <a:solidFill>
                  <a:srgbClr val="0033CC"/>
                </a:solidFill>
              </a:rPr>
              <a:t>Tiếp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tục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củng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cố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các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chuyên</a:t>
            </a:r>
            <a:r>
              <a:rPr lang="en-US" b="1" i="1" dirty="0">
                <a:solidFill>
                  <a:srgbClr val="0033CC"/>
                </a:solidFill>
              </a:rPr>
              <a:t> </a:t>
            </a:r>
            <a:r>
              <a:rPr lang="en-US" b="1" i="1" dirty="0" err="1">
                <a:solidFill>
                  <a:srgbClr val="0033CC"/>
                </a:solidFill>
              </a:rPr>
              <a:t>đề</a:t>
            </a:r>
            <a:r>
              <a:rPr lang="en-US" b="1" i="1" dirty="0">
                <a:solidFill>
                  <a:srgbClr val="0033CC"/>
                </a:solidFill>
              </a:rPr>
              <a:t>: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en-US" b="1" dirty="0"/>
              <a:t>+ T</a:t>
            </a:r>
            <a:r>
              <a:rPr lang="vi-VN" b="1" dirty="0"/>
              <a:t>ổ chức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vi-VN" b="1" dirty="0"/>
              <a:t>hoạt động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cảm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kỹ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xã</a:t>
            </a:r>
            <a:r>
              <a:rPr lang="en-US" b="1" dirty="0"/>
              <a:t> </a:t>
            </a:r>
            <a:r>
              <a:rPr lang="en-US" b="1" dirty="0" err="1"/>
              <a:t>hội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/>
              <a:t>; </a:t>
            </a:r>
          </a:p>
          <a:p>
            <a:r>
              <a:rPr lang="en-US" b="1" dirty="0"/>
              <a:t>+ </a:t>
            </a:r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hoạt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dục</a:t>
            </a:r>
            <a:r>
              <a:rPr lang="en-US" b="1" dirty="0"/>
              <a:t> </a:t>
            </a:r>
            <a:r>
              <a:rPr lang="en-US" b="1" dirty="0" err="1"/>
              <a:t>kỹ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trẻ</a:t>
            </a:r>
            <a:r>
              <a:rPr lang="en-US" b="1" dirty="0"/>
              <a:t>;</a:t>
            </a:r>
          </a:p>
          <a:p>
            <a:r>
              <a:rPr lang="en-US" b="1" dirty="0"/>
              <a:t>+ </a:t>
            </a:r>
            <a:r>
              <a:rPr lang="vi-VN" b="1" dirty="0"/>
              <a:t>Đổi mới tổ chức hoạt động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vi-VN" b="1" dirty="0"/>
              <a:t> trong trường mầm no</a:t>
            </a:r>
            <a:r>
              <a:rPr lang="en-US" b="1" dirty="0" smtClean="0"/>
              <a:t>n./.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3562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600200"/>
            <a:ext cx="8153400" cy="1446550"/>
          </a:xfrm>
          <a:prstGeom prst="rect">
            <a:avLst/>
          </a:prstGeom>
          <a:solidFill>
            <a:srgbClr val="E6F4CE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0033CC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0033CC"/>
                </a:solidFill>
              </a:rPr>
              <a:t>TRÂN TRỌNG CÁM ƠN</a:t>
            </a:r>
            <a:endParaRPr lang="en-US" sz="4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51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2292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71190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57200"/>
            <a:ext cx="83439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95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3058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3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6120</TotalTime>
  <Words>1452</Words>
  <Application>Microsoft Office PowerPoint</Application>
  <PresentationFormat>On-screen Show (4:3)</PresentationFormat>
  <Paragraphs>122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Default Design</vt:lpstr>
      <vt:lpstr>Slide 1</vt:lpstr>
      <vt:lpstr> </vt:lpstr>
      <vt:lpstr>Slide 3</vt:lpstr>
      <vt:lpstr>1. Xây dựng môi trường giáo dục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1. Xây dựng môi trường giáo dục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Các chuyên đề cụm 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>&lt;arabianhorse&gt;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QX</dc:creator>
  <cp:lastModifiedBy>NGOC HANH</cp:lastModifiedBy>
  <cp:revision>491</cp:revision>
  <cp:lastPrinted>2019-07-19T03:35:38Z</cp:lastPrinted>
  <dcterms:created xsi:type="dcterms:W3CDTF">2015-08-07T08:19:10Z</dcterms:created>
  <dcterms:modified xsi:type="dcterms:W3CDTF">2019-08-22T00:51:53Z</dcterms:modified>
</cp:coreProperties>
</file>